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5244036" r:id="rId2"/>
    <p:sldId id="5244024" r:id="rId3"/>
    <p:sldId id="5244014" r:id="rId4"/>
    <p:sldId id="5244028" r:id="rId5"/>
    <p:sldId id="5244029" r:id="rId6"/>
    <p:sldId id="5244030" r:id="rId7"/>
    <p:sldId id="524402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3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796D17-75EA-4F72-AE36-8685A6CA94B9}" type="datetimeFigureOut">
              <a:rPr lang="en-US" smtClean="0"/>
              <a:t>3/2/2023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8B32A8-091D-4A3B-9C23-457C460887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68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070015-1C71-E82A-FE04-37E62E7DC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77F1CF-9E17-FDD1-8F82-68DE4434B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6E241-D450-460C-9C15-C499216002D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Footer Placeholder 22">
            <a:extLst>
              <a:ext uri="{FF2B5EF4-FFF2-40B4-BE49-F238E27FC236}">
                <a16:creationId xmlns:a16="http://schemas.microsoft.com/office/drawing/2014/main" id="{27189B53-D51A-B7F1-8DC2-2B1956D6C6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2833" y="6492874"/>
            <a:ext cx="8507767" cy="365125"/>
          </a:xfrm>
          <a:prstGeom prst="rect">
            <a:avLst/>
          </a:prstGeom>
        </p:spPr>
        <p:txBody>
          <a:bodyPr/>
          <a:lstStyle/>
          <a:p>
            <a:r>
              <a:rPr lang="en-US" sz="800" dirty="0">
                <a:latin typeface="Arial" panose="020B0604020202020204" pitchFamily="34" charset="0"/>
              </a:rPr>
              <a:t>Raytheon Technologies Proprietary
This document does not contain technology or technical data controlled under either the U.S. International Traffic in Arms Regulations or the U.S. Export Administration Regulations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455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Stripes">
            <a:extLst>
              <a:ext uri="{FF2B5EF4-FFF2-40B4-BE49-F238E27FC236}">
                <a16:creationId xmlns:a16="http://schemas.microsoft.com/office/drawing/2014/main" id="{31037678-3B9A-1448-B5F2-0B4FF8E772B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40000"/>
          </a:blip>
          <a:stretch>
            <a:fillRect/>
          </a:stretch>
        </p:blipFill>
        <p:spPr>
          <a:xfrm>
            <a:off x="7207251" y="8467"/>
            <a:ext cx="4572000" cy="3420533"/>
          </a:xfrm>
          <a:prstGeom prst="rect">
            <a:avLst/>
          </a:prstGeom>
        </p:spPr>
      </p:pic>
      <p:sp>
        <p:nvSpPr>
          <p:cNvPr id="10" name="Title 9">
            <a:extLst>
              <a:ext uri="{FF2B5EF4-FFF2-40B4-BE49-F238E27FC236}">
                <a16:creationId xmlns:a16="http://schemas.microsoft.com/office/drawing/2014/main" id="{CD2525A4-6BC3-F04B-9264-10D96DB229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482600"/>
            <a:ext cx="10972800" cy="431800"/>
          </a:xfrm>
        </p:spPr>
        <p:txBody>
          <a:bodyPr/>
          <a:lstStyle>
            <a:lvl1pPr>
              <a:defRPr cap="none" baseline="0"/>
            </a:lvl1pPr>
          </a:lstStyle>
          <a:p>
            <a:r>
              <a:rPr lang="en-US" dirty="0"/>
              <a:t>[SLIDE TITLE]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4EA7FE-F81F-456E-8607-887A129B67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3" y="1233996"/>
            <a:ext cx="10972797" cy="5105845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2400"/>
            </a:lvl1pPr>
            <a:lvl2pPr marL="613818" indent="-182029">
              <a:lnSpc>
                <a:spcPct val="100000"/>
              </a:lnSpc>
              <a:defRPr sz="2400"/>
            </a:lvl2pPr>
            <a:lvl3pPr marL="1219170" indent="-182029">
              <a:lnSpc>
                <a:spcPct val="100000"/>
              </a:lnSpc>
              <a:defRPr sz="2400"/>
            </a:lvl3pPr>
            <a:lvl4pPr marL="1832988" indent="-182029">
              <a:lnSpc>
                <a:spcPct val="100000"/>
              </a:lnSpc>
              <a:defRPr sz="2000"/>
            </a:lvl4pPr>
            <a:lvl5pPr marL="1832988" indent="-182029">
              <a:lnSpc>
                <a:spcPct val="100000"/>
              </a:lnSpc>
              <a:defRPr sz="2000" i="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3" name="Slide Number Placeholder 5">
            <a:extLst>
              <a:ext uri="{FF2B5EF4-FFF2-40B4-BE49-F238E27FC236}">
                <a16:creationId xmlns:a16="http://schemas.microsoft.com/office/drawing/2014/main" id="{B98A51E5-066B-8040-AA72-35D6EC3F8D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72800" y="6468571"/>
            <a:ext cx="609600" cy="243840"/>
          </a:xfrm>
          <a:prstGeom prst="rect">
            <a:avLst/>
          </a:prstGeom>
        </p:spPr>
        <p:txBody>
          <a:bodyPr vert="horz" wrap="none" lIns="0" tIns="0" rIns="0" bIns="0" rtlCol="0" anchor="t" anchorCtr="0"/>
          <a:lstStyle>
            <a:lvl1pPr algn="r">
              <a:defRPr sz="1067">
                <a:solidFill>
                  <a:schemeClr val="tx1"/>
                </a:solidFill>
              </a:defRPr>
            </a:lvl1pPr>
          </a:lstStyle>
          <a:p>
            <a:fld id="{8CF57710-2755-44C5-A659-380A6F36418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Date Placeholder 3">
            <a:extLst>
              <a:ext uri="{FF2B5EF4-FFF2-40B4-BE49-F238E27FC236}">
                <a16:creationId xmlns:a16="http://schemas.microsoft.com/office/drawing/2014/main" id="{A4B0234C-F3F4-A941-9361-4D57D57BEF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274547" y="6468571"/>
            <a:ext cx="1449678" cy="24384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10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© </a:t>
            </a:r>
            <a:fld id="{9907863B-53FC-3A4C-9722-D04FDF5D06AD}" type="datetimeyyyy">
              <a:rPr lang="en-US" smtClean="0"/>
              <a:pPr/>
              <a:t>2023</a:t>
            </a:fld>
            <a:r>
              <a:rPr lang="en-US"/>
              <a:t> PRATT &amp; WHITNEY</a:t>
            </a:r>
          </a:p>
          <a:p>
            <a:endParaRPr lang="en-US" dirty="0"/>
          </a:p>
        </p:txBody>
      </p:sp>
      <p:sp>
        <p:nvSpPr>
          <p:cNvPr id="9" name="Footer Placeholder 22">
            <a:extLst>
              <a:ext uri="{FF2B5EF4-FFF2-40B4-BE49-F238E27FC236}">
                <a16:creationId xmlns:a16="http://schemas.microsoft.com/office/drawing/2014/main" id="{3BC8E730-6AC9-5905-66FB-8C9B7A30F0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599" y="6468571"/>
            <a:ext cx="8454502" cy="380962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 sz="800" dirty="0">
                <a:latin typeface="Arial" panose="020B0604020202020204" pitchFamily="34" charset="0"/>
              </a:rPr>
              <a:t>Raytheon Technologies Proprietary
This document does not contain technology or technical data controlled under either the U.S. International Traffic in Arms Regulations or the U.S. Export Administration Regulations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43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vider Slide Color Background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1016000" y="876299"/>
            <a:ext cx="10160000" cy="45720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4933" b="1" cap="all" baseline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4933" b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4933" b="0">
                <a:solidFill>
                  <a:schemeClr val="bg1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4933" b="0">
                <a:solidFill>
                  <a:schemeClr val="bg1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4933" b="0">
                <a:solidFill>
                  <a:schemeClr val="bg1"/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4933" b="0">
                <a:solidFill>
                  <a:schemeClr val="bg1"/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4933" b="0">
                <a:solidFill>
                  <a:schemeClr val="bg1"/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4933" b="0">
                <a:solidFill>
                  <a:schemeClr val="bg1"/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4933" b="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CLICK TO EDIT HEADLINE</a:t>
            </a:r>
          </a:p>
          <a:p>
            <a:pPr lvl="1"/>
            <a:r>
              <a:rPr lang="en-US" dirty="0"/>
              <a:t>Click to edit subhead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233160"/>
            <a:ext cx="2844800" cy="17068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Myriad Pro" charset="0"/>
                <a:ea typeface="Myriad Pro" charset="0"/>
                <a:cs typeface="Myriad Pro" charset="0"/>
              </a:defRPr>
            </a:lvl1pPr>
          </a:lstStyle>
          <a:p>
            <a:fld id="{C5A2E38E-3676-4AC9-AE40-117CF2D4B3A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609600" y="6172201"/>
            <a:ext cx="10972800" cy="1588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0465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8735BC-370E-46CC-97D6-36EEE8FE8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C80156-5E12-FE2E-5AD9-C02103E2FA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74F54F-14E7-D29A-CD41-4DDB36DA36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6E241-D450-460C-9C15-C499216002D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22">
            <a:extLst>
              <a:ext uri="{FF2B5EF4-FFF2-40B4-BE49-F238E27FC236}">
                <a16:creationId xmlns:a16="http://schemas.microsoft.com/office/drawing/2014/main" id="{C7B17C5D-C022-E845-09F0-F9DFB0AC30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2833" y="6492874"/>
            <a:ext cx="8507767" cy="365125"/>
          </a:xfrm>
          <a:prstGeom prst="rect">
            <a:avLst/>
          </a:prstGeom>
        </p:spPr>
        <p:txBody>
          <a:bodyPr/>
          <a:lstStyle/>
          <a:p>
            <a:r>
              <a:rPr lang="en-US" sz="800" dirty="0">
                <a:latin typeface="Arial" panose="020B0604020202020204" pitchFamily="34" charset="0"/>
              </a:rPr>
              <a:t>Raytheon Technologies Proprietary
This document does not contain technology or technical data controlled under either the U.S. International Traffic in Arms Regulations or the U.S. Export Administration Regulations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86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98" r:id="rId2"/>
    <p:sldLayoutId id="2147483718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ebstore.ansi.org/default.aspx" TargetMode="External"/><Relationship Id="rId2" Type="http://schemas.openxmlformats.org/officeDocument/2006/relationships/hyperlink" Target="https://www.sae.org/standard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rtx.com/suppliers/united-technologies-suppliers/united-technologies-asqrd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1655C41-D61B-43D1-951C-16042D35DB0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76618" y="946175"/>
            <a:ext cx="10994571" cy="3212318"/>
          </a:xfrm>
        </p:spPr>
        <p:txBody>
          <a:bodyPr/>
          <a:lstStyle/>
          <a:p>
            <a:pPr algn="ctr"/>
            <a:r>
              <a:rPr lang="en-GB" sz="4000" dirty="0">
                <a:latin typeface="+mj-lt"/>
              </a:rPr>
              <a:t>Aero Engine Supplier Quality Group (AESQ) Overview</a:t>
            </a:r>
          </a:p>
          <a:p>
            <a:pPr algn="ctr"/>
            <a:endParaRPr lang="en-GB" sz="4000" dirty="0">
              <a:latin typeface="+mj-lt"/>
            </a:endParaRPr>
          </a:p>
          <a:p>
            <a:pPr algn="ctr"/>
            <a:endParaRPr lang="en-GB" sz="4000" dirty="0">
              <a:latin typeface="+mj-lt"/>
            </a:endParaRPr>
          </a:p>
          <a:p>
            <a:pPr algn="ctr"/>
            <a:r>
              <a:rPr lang="en-GB" sz="4400" dirty="0">
                <a:latin typeface="+mj-lt"/>
              </a:rPr>
              <a:t>ASQR-01 Rev 13</a:t>
            </a:r>
          </a:p>
          <a:p>
            <a:pPr algn="ctr"/>
            <a:r>
              <a:rPr lang="en-GB" sz="4400" dirty="0">
                <a:latin typeface="+mj-lt"/>
              </a:rPr>
              <a:t>P&amp;W Paragraph </a:t>
            </a:r>
            <a:r>
              <a:rPr lang="en-GB" sz="4400">
                <a:latin typeface="+mj-lt"/>
              </a:rPr>
              <a:t>2 Changes</a:t>
            </a:r>
            <a:endParaRPr lang="en-GB" sz="4400" dirty="0">
              <a:latin typeface="+mj-lt"/>
            </a:endParaRPr>
          </a:p>
          <a:p>
            <a:endParaRPr lang="en-GB" sz="2000" dirty="0">
              <a:latin typeface="+mj-lt"/>
            </a:endParaRPr>
          </a:p>
          <a:p>
            <a:endParaRPr lang="en-GB" sz="2000" dirty="0">
              <a:latin typeface="+mj-lt"/>
            </a:endParaRPr>
          </a:p>
          <a:p>
            <a:endParaRPr lang="en-GB" sz="2000" dirty="0">
              <a:latin typeface="+mj-lt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D37F998-A43F-483A-8078-DFE49CF7E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A2E38E-3676-4AC9-AE40-117CF2D4B3AC}" type="slidenum">
              <a:rPr kumimoji="0" lang="en-US" sz="1067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yriad Pro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067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756986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30E86-E1E0-D249-FDE5-30E1D3A62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608" y="302259"/>
            <a:ext cx="10972800" cy="431800"/>
          </a:xfrm>
        </p:spPr>
        <p:txBody>
          <a:bodyPr>
            <a:normAutofit fontScale="90000"/>
          </a:bodyPr>
          <a:lstStyle/>
          <a:p>
            <a:r>
              <a:rPr lang="en-US" dirty="0"/>
              <a:t>ASQR-01 Rev 12 to Rev 13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663E5D-E926-BDAB-40D9-22BCD7F5D9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670" y="958788"/>
            <a:ext cx="11101751" cy="5078257"/>
          </a:xfrm>
        </p:spPr>
        <p:txBody>
          <a:bodyPr>
            <a:normAutofit/>
          </a:bodyPr>
          <a:lstStyle/>
          <a:p>
            <a:r>
              <a:rPr lang="en-US" dirty="0"/>
              <a:t>ASQR-01 Rev 12 was published in May 2022 and the result of some very last-minute efforts.</a:t>
            </a:r>
          </a:p>
          <a:p>
            <a:r>
              <a:rPr lang="en-US" dirty="0"/>
              <a:t>Small additions were needed to P&amp;W Chapter 2 of ASQR-01 Rev 12</a:t>
            </a:r>
          </a:p>
          <a:p>
            <a:pPr lvl="1"/>
            <a:r>
              <a:rPr lang="en-US" dirty="0"/>
              <a:t>“Error” in AS13100 needs clarification relating to P&amp;W approval of significant changes</a:t>
            </a:r>
          </a:p>
          <a:p>
            <a:pPr lvl="1"/>
            <a:r>
              <a:rPr lang="en-US" dirty="0"/>
              <a:t>Part marking text from ASQR-01 Rev 11 missed</a:t>
            </a:r>
          </a:p>
          <a:p>
            <a:pPr lvl="1"/>
            <a:r>
              <a:rPr lang="en-US" dirty="0"/>
              <a:t>Clarification of Certification requirements for Special Process Suppliers</a:t>
            </a:r>
          </a:p>
          <a:p>
            <a:pPr lvl="1"/>
            <a:r>
              <a:rPr lang="en-US" dirty="0"/>
              <a:t>Clarification of the relationship between AS13100 and the Reference Material documents (based on supplier feedback)</a:t>
            </a:r>
          </a:p>
          <a:p>
            <a:pPr lvl="1"/>
            <a:r>
              <a:rPr lang="en-US" dirty="0"/>
              <a:t>Clarification of the applicability of Section 18 of AS13100 to P&amp;W</a:t>
            </a:r>
          </a:p>
          <a:p>
            <a:r>
              <a:rPr lang="en-US" dirty="0"/>
              <a:t>ASQR-01 Rev 13 was published in November 2022 with an effective date of 1/1/2023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E1F923-E55B-6FC2-659C-617457B958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CF57710-2755-44C5-A659-380A6F36418D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8" name="Footer Placeholder 22">
            <a:extLst>
              <a:ext uri="{FF2B5EF4-FFF2-40B4-BE49-F238E27FC236}">
                <a16:creationId xmlns:a16="http://schemas.microsoft.com/office/drawing/2014/main" id="{0EC038FA-4F8A-091D-66A8-5DC98BA80A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2833" y="6492874"/>
            <a:ext cx="8507767" cy="365125"/>
          </a:xfrm>
          <a:prstGeom prst="rect">
            <a:avLst/>
          </a:prstGeom>
        </p:spPr>
        <p:txBody>
          <a:bodyPr/>
          <a:lstStyle/>
          <a:p>
            <a:r>
              <a:rPr lang="en-US" sz="800" dirty="0">
                <a:latin typeface="Arial" panose="020B0604020202020204" pitchFamily="34" charset="0"/>
              </a:rPr>
              <a:t>Raytheon Technologies Proprietary
This document does not contain technology or technical data controlled under either the U.S. International Traffic in Arms Regulations or the U.S. Export Administration Regulations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686349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663E5D-E926-BDAB-40D9-22BCD7F5D9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3" y="751816"/>
            <a:ext cx="10639075" cy="560578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u="sng" dirty="0"/>
              <a:t>Issue</a:t>
            </a:r>
            <a:r>
              <a:rPr lang="en-US" sz="1800" dirty="0"/>
              <a:t>:  AS13100 section 4.3.1 has the requirement below</a:t>
            </a:r>
            <a:r>
              <a:rPr lang="en-US" sz="1600" dirty="0"/>
              <a:t>: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800" dirty="0"/>
              <a:t>And “significant changes” is defined in AS13100 as: 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100" dirty="0"/>
          </a:p>
          <a:p>
            <a:pPr marL="0" indent="0">
              <a:buNone/>
            </a:pPr>
            <a:r>
              <a:rPr lang="en-US" sz="1800" dirty="0"/>
              <a:t>ASQR-01 Rev 13 to include the following: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430E86-E1E0-D249-FDE5-30E1D3A62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608" y="302259"/>
            <a:ext cx="10972800" cy="431800"/>
          </a:xfrm>
        </p:spPr>
        <p:txBody>
          <a:bodyPr>
            <a:normAutofit fontScale="90000"/>
          </a:bodyPr>
          <a:lstStyle/>
          <a:p>
            <a:r>
              <a:rPr lang="en-US" dirty="0"/>
              <a:t>ASQR-01 Rev 13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E1F923-E55B-6FC2-659C-617457B958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CF57710-2755-44C5-A659-380A6F36418D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37CBF0B-8367-6619-5F75-9BEE570ED9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609" y="1089345"/>
            <a:ext cx="6961188" cy="218539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EFBEB93-7981-3A24-B91A-0453ABCD575C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85000"/>
          </a:blip>
          <a:stretch>
            <a:fillRect/>
          </a:stretch>
        </p:blipFill>
        <p:spPr>
          <a:xfrm>
            <a:off x="673608" y="3728405"/>
            <a:ext cx="6961188" cy="89074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72496B69-E53F-66A7-A832-DD532F872D4F}"/>
              </a:ext>
            </a:extLst>
          </p:cNvPr>
          <p:cNvSpPr txBox="1"/>
          <p:nvPr/>
        </p:nvSpPr>
        <p:spPr>
          <a:xfrm>
            <a:off x="609600" y="5202315"/>
            <a:ext cx="8942773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>
              <a:spcBef>
                <a:spcPts val="0"/>
              </a:spcBef>
              <a:spcAft>
                <a:spcPts val="0"/>
              </a:spcAft>
              <a:tabLst>
                <a:tab pos="1231900" algn="l"/>
              </a:tabLst>
            </a:pPr>
            <a:r>
              <a:rPr lang="en-US" sz="1400" b="1" spc="5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4.3.1 Determining the scope of Quality Management System – Supplemental Requirements  </a:t>
            </a:r>
            <a:endParaRPr lang="en-CA" sz="1400" b="1" spc="5" dirty="0">
              <a:solidFill>
                <a:srgbClr val="FF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57200" marR="0" indent="-45720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  <a:endParaRPr lang="en-CA" sz="1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</a:pPr>
            <a:r>
              <a:rPr lang="en-US" sz="1400" spc="-5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The wording of Section 4.3.1 paragraph 3 is replaced by, “The customer shall be notified in a timely manner of any significant changes per the notification requirements of AS13100 and this document.”</a:t>
            </a:r>
            <a:endParaRPr lang="en-CA" sz="1400" dirty="0">
              <a:solidFill>
                <a:srgbClr val="FF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</a:pPr>
            <a:r>
              <a:rPr lang="en-US" sz="140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  <a:endParaRPr lang="en-CA" sz="1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5" name="Footer Placeholder 22">
            <a:extLst>
              <a:ext uri="{FF2B5EF4-FFF2-40B4-BE49-F238E27FC236}">
                <a16:creationId xmlns:a16="http://schemas.microsoft.com/office/drawing/2014/main" id="{692B97B8-36EC-CE27-D881-695F965ED5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2833" y="6492874"/>
            <a:ext cx="8507767" cy="365125"/>
          </a:xfrm>
          <a:prstGeom prst="rect">
            <a:avLst/>
          </a:prstGeom>
        </p:spPr>
        <p:txBody>
          <a:bodyPr/>
          <a:lstStyle/>
          <a:p>
            <a:r>
              <a:rPr lang="en-US" sz="800" dirty="0">
                <a:latin typeface="Arial" panose="020B0604020202020204" pitchFamily="34" charset="0"/>
              </a:rPr>
              <a:t>Raytheon Technologies Proprietary
This document does not contain technology or technical data controlled under either the U.S. International Traffic in Arms Regulations or the U.S. Export Administration Regulations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402892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30E86-E1E0-D249-FDE5-30E1D3A62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608" y="302259"/>
            <a:ext cx="10972800" cy="431800"/>
          </a:xfrm>
        </p:spPr>
        <p:txBody>
          <a:bodyPr>
            <a:normAutofit fontScale="90000"/>
          </a:bodyPr>
          <a:lstStyle/>
          <a:p>
            <a:r>
              <a:rPr lang="en-US" dirty="0"/>
              <a:t>ASQR-01 Rev 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663E5D-E926-BDAB-40D9-22BCD7F5D9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669" y="942680"/>
            <a:ext cx="11695639" cy="5613061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1800" u="sng" dirty="0"/>
              <a:t>Issue</a:t>
            </a:r>
            <a:r>
              <a:rPr lang="en-US" sz="1800" dirty="0"/>
              <a:t>:  FAI part marking requirement from ASQR-01 Rev 11 was missed and an additional clarification will be added.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1800" dirty="0"/>
              <a:t>Current Rev 13 proposed text:</a:t>
            </a:r>
          </a:p>
          <a:p>
            <a:pPr indent="0">
              <a:lnSpc>
                <a:spcPct val="110000"/>
              </a:lnSpc>
              <a:buNone/>
            </a:pPr>
            <a:r>
              <a:rPr lang="en-CA" sz="14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8.5.1.6 First Article Inspection (FAI) – Supplemental Requirements</a:t>
            </a:r>
            <a:r>
              <a:rPr lang="en-CA" sz="1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CA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10000"/>
              </a:lnSpc>
              <a:buNone/>
            </a:pPr>
            <a:r>
              <a:rPr lang="en-CA" sz="17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following is added to bullet #4 (below):</a:t>
            </a:r>
            <a:endParaRPr lang="en-CA" sz="17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lnSpc>
                <a:spcPct val="110000"/>
              </a:lnSpc>
            </a:pPr>
            <a:r>
              <a:rPr lang="x-none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Conduct an assessment, carried out by a competent person, to determine the required verification when changes occur that can invalidate a previous FAI. The assessment is to consider:</a:t>
            </a:r>
            <a:endParaRPr lang="en-CA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27088" indent="-28575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x-none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impact of the change on the ability of the production method to meet product design characteristics.</a:t>
            </a:r>
            <a:endParaRPr lang="en-CA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27088" indent="-28575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x-none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Equipment and associated software programs, personnel, and environment.</a:t>
            </a:r>
            <a:endParaRPr lang="en-CA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27088" lvl="1" indent="-28575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x-none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x-none" sz="1400" dirty="0">
                <a:latin typeface="Arial" panose="020B0604020202020204" pitchFamily="34" charset="0"/>
                <a:cs typeface="Times New Roman" panose="02020603050405020304" pitchFamily="18" charset="0"/>
              </a:rPr>
              <a:t>accumulation of changes covered by partial FAI or Dimensional/Non-dimensional Reports which may warrant a repeat full FAI being performed.</a:t>
            </a:r>
            <a:endParaRPr lang="en-CA" sz="14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827088" lvl="1" indent="-28575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Part marking re-approval shall be required when process changes occur that may impact the accepted conditions on the original part </a:t>
            </a:r>
            <a:r>
              <a:rPr lang="en-US" sz="1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marking approval. </a:t>
            </a:r>
            <a:r>
              <a:rPr lang="en-US" sz="1400" i="1" dirty="0">
                <a:solidFill>
                  <a:srgbClr val="A6A6A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(new wording)</a:t>
            </a:r>
            <a:endParaRPr lang="en-CA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10000"/>
              </a:lnSpc>
              <a:spcBef>
                <a:spcPts val="1800"/>
              </a:spcBef>
              <a:buNone/>
            </a:pPr>
            <a:r>
              <a:rPr lang="en-CA" sz="17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following is added as new bullet #9:</a:t>
            </a:r>
            <a:endParaRPr lang="en-CA" sz="17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28118" lvl="1" indent="-342900">
              <a:lnSpc>
                <a:spcPct val="110000"/>
              </a:lnSpc>
              <a:buFont typeface="Symbol" panose="05050102010706020507" pitchFamily="18" charset="2"/>
              <a:buChar char=""/>
            </a:pPr>
            <a:r>
              <a:rPr lang="en-US" sz="1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Include a replication of product part marking (e.g., photograph or sample) that represents production marking within the FAI Report. </a:t>
            </a:r>
            <a:endParaRPr lang="en-CA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42418" lvl="1" indent="0">
              <a:lnSpc>
                <a:spcPct val="110000"/>
              </a:lnSpc>
              <a:spcBef>
                <a:spcPts val="1200"/>
              </a:spcBef>
              <a:buNone/>
            </a:pPr>
            <a:r>
              <a:rPr lang="en-CA" sz="1400" b="1" i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Note</a:t>
            </a:r>
            <a:r>
              <a:rPr lang="en-CA" sz="1400" i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To ensure correct part marking, approval can be obtained from P&amp;W prior to FAI submission.</a:t>
            </a:r>
            <a:r>
              <a:rPr lang="en-CA" sz="1400" i="1" dirty="0">
                <a:solidFill>
                  <a:srgbClr val="A6A6A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(existing wording from Rev 11)</a:t>
            </a:r>
            <a:endParaRPr lang="en-US" sz="18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E1F923-E55B-6FC2-659C-617457B958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CF57710-2755-44C5-A659-380A6F36418D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Footer Placeholder 22">
            <a:extLst>
              <a:ext uri="{FF2B5EF4-FFF2-40B4-BE49-F238E27FC236}">
                <a16:creationId xmlns:a16="http://schemas.microsoft.com/office/drawing/2014/main" id="{8BAF05D5-828C-6FE9-60D8-2367438597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2833" y="6492874"/>
            <a:ext cx="8507767" cy="365125"/>
          </a:xfrm>
          <a:prstGeom prst="rect">
            <a:avLst/>
          </a:prstGeom>
        </p:spPr>
        <p:txBody>
          <a:bodyPr/>
          <a:lstStyle/>
          <a:p>
            <a:r>
              <a:rPr lang="en-US" sz="800" dirty="0">
                <a:latin typeface="Arial" panose="020B0604020202020204" pitchFamily="34" charset="0"/>
              </a:rPr>
              <a:t>Raytheon Technologies Proprietary
This document does not contain technology or technical data controlled under either the U.S. International Traffic in Arms Regulations or the U.S. Export Administration Regulations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758673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30E86-E1E0-D249-FDE5-30E1D3A62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608" y="302259"/>
            <a:ext cx="10972800" cy="431800"/>
          </a:xfrm>
        </p:spPr>
        <p:txBody>
          <a:bodyPr>
            <a:normAutofit fontScale="90000"/>
          </a:bodyPr>
          <a:lstStyle/>
          <a:p>
            <a:r>
              <a:rPr lang="en-US" dirty="0"/>
              <a:t>ASQR-01 Rev 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663E5D-E926-BDAB-40D9-22BCD7F5D9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670" y="980388"/>
            <a:ext cx="10762386" cy="5288437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1900" u="sng" dirty="0"/>
              <a:t>Issue</a:t>
            </a:r>
            <a:r>
              <a:rPr lang="en-US" sz="1900" dirty="0"/>
              <a:t>: </a:t>
            </a:r>
            <a:r>
              <a:rPr lang="en-CA" sz="1900" dirty="0"/>
              <a:t>Clarification of QMS certification requirements for Special Process Suppliers isn’t clear in the current Rev 12.  The addition of the existing text from ASQR-01 Rev 11 (in red) below to be added to the current ASQR-01 Rev 12 section 4.3.5 allowing for either AS9100 or Nadcap certification for Special Process Suppliers.</a:t>
            </a:r>
          </a:p>
          <a:p>
            <a:pPr marL="0" indent="0">
              <a:lnSpc>
                <a:spcPct val="110000"/>
              </a:lnSpc>
              <a:buNone/>
            </a:pPr>
            <a:endParaRPr lang="en-CA" sz="1800" dirty="0"/>
          </a:p>
          <a:p>
            <a:pPr marL="385218" lvl="1" indent="0">
              <a:lnSpc>
                <a:spcPct val="110000"/>
              </a:lnSpc>
              <a:spcBef>
                <a:spcPts val="0"/>
              </a:spcBef>
              <a:buNone/>
              <a:tabLst>
                <a:tab pos="1231900" algn="l"/>
              </a:tabLst>
            </a:pPr>
            <a:r>
              <a:rPr lang="en-US" sz="1800" spc="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4.3.5 Table 2 QMS Certification Requirements </a:t>
            </a:r>
            <a:endParaRPr lang="en-CA" sz="1800" spc="5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85218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  <a:endParaRPr lang="en-CA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630238" lvl="1" indent="-185738">
              <a:lnSpc>
                <a:spcPct val="110000"/>
              </a:lnSpc>
              <a:spcBef>
                <a:spcPts val="0"/>
              </a:spcBef>
            </a:pP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Organizations receiving a purchase order from P&amp;W and their Suppliers shall be compliant to the requirements of AS13100 Table 2. </a:t>
            </a:r>
            <a:endParaRPr lang="en-CA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630238" lvl="1" indent="-185738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CA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30238" lvl="1" indent="-185738">
              <a:lnSpc>
                <a:spcPct val="110000"/>
              </a:lnSpc>
              <a:spcBef>
                <a:spcPts val="0"/>
              </a:spcBef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Exceptions to the above are the following: </a:t>
            </a:r>
            <a:endParaRPr lang="en-CA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33470" lvl="2" indent="-34290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en-CA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Type 1: Make to Print and Type 2A: Design and Manufacture Suppliers shall only need to be compliant to 9100, not registered.</a:t>
            </a:r>
            <a:endParaRPr lang="en-CA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33470" lvl="2" indent="-342900">
              <a:lnSpc>
                <a:spcPct val="110000"/>
              </a:lnSpc>
              <a:spcBef>
                <a:spcPts val="300"/>
              </a:spcBef>
              <a:buFont typeface="Arial" panose="020B0604020202020204" pitchFamily="34" charset="0"/>
              <a:buChar char="-"/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Type 3 Distributors shall be certified to </a:t>
            </a:r>
            <a:r>
              <a:rPr lang="en-US" sz="18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AS/EN/JISQ 9120</a:t>
            </a:r>
            <a:r>
              <a:rPr lang="en-US" sz="1800" spc="-1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8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AS/EN/JISQ 9100</a:t>
            </a:r>
            <a:r>
              <a:rPr lang="en-US" sz="1800" spc="-1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8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ISO 9001</a:t>
            </a:r>
            <a:r>
              <a:rPr lang="en-US" sz="1800" spc="2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or </a:t>
            </a:r>
            <a:r>
              <a:rPr lang="en-US" sz="18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IATF16949:2016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marL="1333470" lvl="2" indent="-342900">
              <a:lnSpc>
                <a:spcPct val="110000"/>
              </a:lnSpc>
              <a:spcBef>
                <a:spcPts val="300"/>
              </a:spcBef>
              <a:buFont typeface="Arial" panose="020B0604020202020204" pitchFamily="34" charset="0"/>
              <a:buChar char="-"/>
            </a:pPr>
            <a:r>
              <a:rPr lang="en-CA" sz="18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Type 4: Special Process Suppliers shall be certified to AS/EN/JISQ 9100 or Nadcap AC7004.</a:t>
            </a:r>
          </a:p>
          <a:p>
            <a:pPr marL="728118" lvl="1" indent="-342900">
              <a:lnSpc>
                <a:spcPct val="110000"/>
              </a:lnSpc>
              <a:spcBef>
                <a:spcPts val="300"/>
              </a:spcBef>
              <a:buFont typeface="Arial" panose="020B0604020202020204" pitchFamily="34" charset="0"/>
              <a:buChar char="-"/>
            </a:pPr>
            <a:endParaRPr lang="en-US" sz="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10000"/>
              </a:lnSpc>
              <a:spcBef>
                <a:spcPts val="300"/>
              </a:spcBef>
            </a:pPr>
            <a:r>
              <a:rPr lang="en-US" sz="1800" dirty="0">
                <a:latin typeface="Arial" panose="020B0604020202020204" pitchFamily="34" charset="0"/>
              </a:rPr>
              <a:t>Distributors of metals, electronics, and hardware in the supply chain shall be on the RTX QDL. </a:t>
            </a:r>
            <a:endParaRPr lang="en-CA" sz="1800" dirty="0">
              <a:latin typeface="Arial" panose="020B0604020202020204" pitchFamily="34" charset="0"/>
            </a:endParaRPr>
          </a:p>
          <a:p>
            <a:pPr lvl="1">
              <a:lnSpc>
                <a:spcPct val="110000"/>
              </a:lnSpc>
              <a:spcBef>
                <a:spcPts val="1200"/>
              </a:spcBef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Distributors not on the RTX QDL (to include lower-tier suppliers) shall use </a:t>
            </a:r>
            <a:r>
              <a:rPr lang="en-US" sz="18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/>
              </a:rPr>
              <a:t>ASQR-01 </a:t>
            </a:r>
            <a:r>
              <a:rPr lang="en-US" sz="18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Form 9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to request and obtain approval prior to delivering parts to Organizations and/or P&amp;W. </a:t>
            </a:r>
            <a:endParaRPr lang="en-US" sz="1800" dirty="0"/>
          </a:p>
          <a:p>
            <a:pPr>
              <a:lnSpc>
                <a:spcPct val="110000"/>
              </a:lnSpc>
            </a:pPr>
            <a:endParaRPr lang="en-US" sz="18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E1F923-E55B-6FC2-659C-617457B958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CF57710-2755-44C5-A659-380A6F36418D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Footer Placeholder 22">
            <a:extLst>
              <a:ext uri="{FF2B5EF4-FFF2-40B4-BE49-F238E27FC236}">
                <a16:creationId xmlns:a16="http://schemas.microsoft.com/office/drawing/2014/main" id="{B2EB92B7-6B00-DAB7-7BED-D7DC1B14CE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2833" y="6492874"/>
            <a:ext cx="8507767" cy="365125"/>
          </a:xfrm>
          <a:prstGeom prst="rect">
            <a:avLst/>
          </a:prstGeom>
        </p:spPr>
        <p:txBody>
          <a:bodyPr/>
          <a:lstStyle/>
          <a:p>
            <a:r>
              <a:rPr lang="en-US" sz="800" dirty="0">
                <a:latin typeface="Arial" panose="020B0604020202020204" pitchFamily="34" charset="0"/>
              </a:rPr>
              <a:t>Raytheon Technologies Proprietary
This document does not contain technology or technical data controlled under either the U.S. International Traffic in Arms Regulations or the U.S. Export Administration Regulations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411537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30E86-E1E0-D249-FDE5-30E1D3A62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608" y="302259"/>
            <a:ext cx="10972800" cy="431800"/>
          </a:xfrm>
        </p:spPr>
        <p:txBody>
          <a:bodyPr>
            <a:normAutofit fontScale="90000"/>
          </a:bodyPr>
          <a:lstStyle/>
          <a:p>
            <a:r>
              <a:rPr lang="en-US" dirty="0"/>
              <a:t>ASQR-01 Rev 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663E5D-E926-BDAB-40D9-22BCD7F5D9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670" y="1165585"/>
            <a:ext cx="10884934" cy="48714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u="sng" dirty="0"/>
              <a:t>Issue</a:t>
            </a:r>
            <a:r>
              <a:rPr lang="en-US" sz="2000" dirty="0"/>
              <a:t>: Some suppliers have questioned the use of the AS13100 Reference Material (RM) documents in support of “shall” requirements in AS13100.  In order to be 100% clear, the following text will be added to section 4.</a:t>
            </a:r>
          </a:p>
          <a:p>
            <a:pPr marL="0" indent="0">
              <a:buNone/>
            </a:pPr>
            <a:endParaRPr lang="en-US" sz="1800" dirty="0"/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r>
              <a:rPr lang="en-US" sz="1600" b="1" kern="0" spc="-5" dirty="0">
                <a:latin typeface="Arial" panose="020B0604020202020204" pitchFamily="34" charset="0"/>
                <a:ea typeface="Arial" panose="020B0604020202020204" pitchFamily="34" charset="0"/>
              </a:rPr>
              <a:t>4.</a:t>
            </a:r>
            <a:r>
              <a:rPr lang="en-US" sz="1600" b="1" kern="0" spc="-5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	QUALITY MANAGEMENT SYSTEM (QMS)</a:t>
            </a:r>
            <a:endParaRPr lang="en-CA" sz="1600" b="1" kern="0" spc="-5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spc="-5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CA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spc="-5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Organizations </a:t>
            </a:r>
            <a:r>
              <a:rPr lang="en-US" sz="1600" spc="5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</a:t>
            </a:r>
            <a:r>
              <a:rPr lang="en-US" sz="1600" spc="-5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eivi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ng</a:t>
            </a:r>
            <a:r>
              <a:rPr lang="en-US" sz="1600" spc="15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en-US" sz="1600" spc="-15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purchase 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order </a:t>
            </a:r>
            <a:r>
              <a:rPr lang="en-US" sz="1600" spc="-5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US" sz="1600" spc="5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om</a:t>
            </a:r>
            <a:r>
              <a:rPr lang="en-US" sz="1600" spc="-5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spc="-2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P&amp;W</a:t>
            </a:r>
            <a:r>
              <a:rPr lang="en-US" sz="1600" spc="1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</a:t>
            </a:r>
            <a:r>
              <a:rPr lang="en-US" sz="1600" spc="-5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 comply with the requirements of AS13100 and ASQR-01 Chapter 2. The following P&amp;W company-specific requirements are aligned to the numbering scheme of AS9100 and AS13100. </a:t>
            </a:r>
            <a:endParaRPr lang="en-CA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CA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i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</a:t>
            </a:r>
            <a:r>
              <a:rPr lang="en-US" sz="1600" i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Where Reference Material documents (e.g., RM13004, RM13145) are referred to in AS13100, the contents of those Reference Material documents are not to be interpreted as establishing additional requirements to AS13100.</a:t>
            </a:r>
            <a:endParaRPr lang="en-CA" sz="1600" dirty="0">
              <a:solidFill>
                <a:srgbClr val="FF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E1F923-E55B-6FC2-659C-617457B958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CF57710-2755-44C5-A659-380A6F36418D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Footer Placeholder 22">
            <a:extLst>
              <a:ext uri="{FF2B5EF4-FFF2-40B4-BE49-F238E27FC236}">
                <a16:creationId xmlns:a16="http://schemas.microsoft.com/office/drawing/2014/main" id="{762B0584-748A-FE08-DE96-2139050386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2833" y="6492874"/>
            <a:ext cx="8507767" cy="365125"/>
          </a:xfrm>
          <a:prstGeom prst="rect">
            <a:avLst/>
          </a:prstGeom>
        </p:spPr>
        <p:txBody>
          <a:bodyPr/>
          <a:lstStyle/>
          <a:p>
            <a:r>
              <a:rPr lang="en-US" sz="800" dirty="0">
                <a:latin typeface="Arial" panose="020B0604020202020204" pitchFamily="34" charset="0"/>
              </a:rPr>
              <a:t>Raytheon Technologies Proprietary
This document does not contain technology or technical data controlled under either the U.S. International Traffic in Arms Regulations or the U.S. Export Administration Regulations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373729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30E86-E1E0-D249-FDE5-30E1D3A62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608" y="302259"/>
            <a:ext cx="10972800" cy="431800"/>
          </a:xfrm>
        </p:spPr>
        <p:txBody>
          <a:bodyPr>
            <a:normAutofit fontScale="90000"/>
          </a:bodyPr>
          <a:lstStyle/>
          <a:p>
            <a:r>
              <a:rPr lang="en-US" dirty="0"/>
              <a:t>ASQR-01 Rev 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663E5D-E926-BDAB-40D9-22BCD7F5D9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670" y="1165585"/>
            <a:ext cx="6251803" cy="48714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u="sng" dirty="0">
                <a:latin typeface="Arial" panose="020B0604020202020204" pitchFamily="34" charset="0"/>
                <a:cs typeface="Arial" panose="020B0604020202020204" pitchFamily="34" charset="0"/>
              </a:rPr>
              <a:t>Issue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:  Section 18 on APQP </a:t>
            </a:r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Supply Chain Risk Management Process is not in line with current P&amp;W requirements/expectations</a:t>
            </a:r>
          </a:p>
          <a:p>
            <a:pPr marL="0" indent="0">
              <a:buNone/>
            </a:pPr>
            <a:endParaRPr lang="en-CA" sz="1600" dirty="0">
              <a:solidFill>
                <a:srgbClr val="1F2A4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CA" sz="1600" dirty="0">
                <a:solidFill>
                  <a:srgbClr val="1F2A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following text is to be added to ASQR-01 Rev 13:</a:t>
            </a:r>
          </a:p>
          <a:p>
            <a:pPr marL="0" indent="0">
              <a:buNone/>
            </a:pPr>
            <a:endParaRPr lang="en-CA" sz="1600" dirty="0">
              <a:solidFill>
                <a:srgbClr val="1F2A4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6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18. AESQ SUPPLY CHAIN RISK MANAGEMENT PROCESS - SUPPLEMENTAL REQUIREMENTS</a:t>
            </a:r>
            <a:endParaRPr lang="en-CA" sz="1600" dirty="0">
              <a:solidFill>
                <a:srgbClr val="FF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6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requirements of Section 18. are presented as a best practice and not mandatory deliverables for P&amp;W.</a:t>
            </a:r>
            <a:endParaRPr lang="en-CA" sz="1600" dirty="0">
              <a:solidFill>
                <a:srgbClr val="FF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600" dirty="0">
              <a:solidFill>
                <a:srgbClr val="1F2A4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E1F923-E55B-6FC2-659C-617457B958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CF57710-2755-44C5-A659-380A6F36418D}" type="slidenum">
              <a:rPr lang="en-US" smtClean="0"/>
              <a:pPr/>
              <a:t>7</a:t>
            </a:fld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DDAFCEB-7590-0451-8B6B-BD39605ADF2D}"/>
              </a:ext>
            </a:extLst>
          </p:cNvPr>
          <p:cNvGrpSpPr/>
          <p:nvPr/>
        </p:nvGrpSpPr>
        <p:grpSpPr>
          <a:xfrm>
            <a:off x="6622786" y="1036855"/>
            <a:ext cx="5303521" cy="5000190"/>
            <a:chOff x="6888479" y="1165479"/>
            <a:chExt cx="5303521" cy="5000190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B08F33A6-AB9D-7921-1740-04307CF45E6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027216" y="2736669"/>
              <a:ext cx="5164784" cy="3429000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59DCDFF6-973B-242F-2BA8-40147EC1E4F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888479" y="1165479"/>
              <a:ext cx="5164784" cy="1746633"/>
            </a:xfrm>
            <a:prstGeom prst="rect">
              <a:avLst/>
            </a:prstGeom>
          </p:spPr>
        </p:pic>
      </p:grpSp>
      <p:sp>
        <p:nvSpPr>
          <p:cNvPr id="13" name="Footer Placeholder 22">
            <a:extLst>
              <a:ext uri="{FF2B5EF4-FFF2-40B4-BE49-F238E27FC236}">
                <a16:creationId xmlns:a16="http://schemas.microsoft.com/office/drawing/2014/main" id="{0FD59CC9-3013-0AC9-F1C0-268F441B7E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2833" y="6492874"/>
            <a:ext cx="8507767" cy="365125"/>
          </a:xfrm>
          <a:prstGeom prst="rect">
            <a:avLst/>
          </a:prstGeom>
        </p:spPr>
        <p:txBody>
          <a:bodyPr/>
          <a:lstStyle/>
          <a:p>
            <a:r>
              <a:rPr lang="en-US" sz="800" dirty="0">
                <a:latin typeface="Arial" panose="020B0604020202020204" pitchFamily="34" charset="0"/>
              </a:rPr>
              <a:t>Raytheon Technologies Proprietary
This document does not contain technology or technical data controlled under either the U.S. International Traffic in Arms Regulations or the U.S. Export Administration Regulations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894361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662</TotalTime>
  <Words>1088</Words>
  <Application>Microsoft Office PowerPoint</Application>
  <PresentationFormat>Widescreen</PresentationFormat>
  <Paragraphs>89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Courier New</vt:lpstr>
      <vt:lpstr>Myriad Pro</vt:lpstr>
      <vt:lpstr>Symbol</vt:lpstr>
      <vt:lpstr>Office Theme</vt:lpstr>
      <vt:lpstr>PowerPoint Presentation</vt:lpstr>
      <vt:lpstr>ASQR-01 Rev 12 to Rev 13 Changes</vt:lpstr>
      <vt:lpstr>ASQR-01 Rev 13</vt:lpstr>
      <vt:lpstr>ASQR-01 Rev 13</vt:lpstr>
      <vt:lpstr>ASQR-01 Rev 13</vt:lpstr>
      <vt:lpstr>ASQR-01 Rev 13</vt:lpstr>
      <vt:lpstr>ASQR-01 Rev 13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ASQR-01 adoption of SAE AS13100™   Session 4</dc:title>
  <dc:creator>Capozzi, Earl J J                            PW</dc:creator>
  <cp:lastModifiedBy>Wilson, Jim               PWC</cp:lastModifiedBy>
  <cp:revision>17</cp:revision>
  <dcterms:created xsi:type="dcterms:W3CDTF">2022-09-14T13:48:44Z</dcterms:created>
  <dcterms:modified xsi:type="dcterms:W3CDTF">2023-03-02T21:34:59Z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a52505a3-65bd-4420-974d-4f9d6304e648</vt:lpwstr>
  </property>
  <property fmtid="{D5CDD505-2E9C-101B-9397-08002B2CF9AE}" pid="3" name="MSIP_Label_4447dd6a-a4a1-440b-a6a3-9124ef1ee017_Enabled">
    <vt:lpwstr>true</vt:lpwstr>
  </property>
  <property fmtid="{D5CDD505-2E9C-101B-9397-08002B2CF9AE}" pid="4" name="MSIP_Label_4447dd6a-a4a1-440b-a6a3-9124ef1ee017_SetDate">
    <vt:lpwstr>2022-09-14T14:55:53Z</vt:lpwstr>
  </property>
  <property fmtid="{D5CDD505-2E9C-101B-9397-08002B2CF9AE}" pid="5" name="MSIP_Label_4447dd6a-a4a1-440b-a6a3-9124ef1ee017_Method">
    <vt:lpwstr>Privileged</vt:lpwstr>
  </property>
  <property fmtid="{D5CDD505-2E9C-101B-9397-08002B2CF9AE}" pid="6" name="MSIP_Label_4447dd6a-a4a1-440b-a6a3-9124ef1ee017_Name">
    <vt:lpwstr>NO TECH DATA</vt:lpwstr>
  </property>
  <property fmtid="{D5CDD505-2E9C-101B-9397-08002B2CF9AE}" pid="7" name="MSIP_Label_4447dd6a-a4a1-440b-a6a3-9124ef1ee017_SiteId">
    <vt:lpwstr>7a18110d-ef9b-4274-acef-e62ab0fe28ed</vt:lpwstr>
  </property>
  <property fmtid="{D5CDD505-2E9C-101B-9397-08002B2CF9AE}" pid="8" name="MSIP_Label_4447dd6a-a4a1-440b-a6a3-9124ef1ee017_ActionId">
    <vt:lpwstr>d7a8d050-820d-4961-bf95-fce7a275f701</vt:lpwstr>
  </property>
  <property fmtid="{D5CDD505-2E9C-101B-9397-08002B2CF9AE}" pid="9" name="MSIP_Label_4447dd6a-a4a1-440b-a6a3-9124ef1ee017_ContentBits">
    <vt:lpwstr>0</vt:lpwstr>
  </property>
</Properties>
</file>